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6" r:id="rId3"/>
    <p:sldId id="257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8" r:id="rId15"/>
    <p:sldId id="294" r:id="rId16"/>
    <p:sldId id="295" r:id="rId17"/>
    <p:sldId id="291" r:id="rId18"/>
    <p:sldId id="292" r:id="rId19"/>
    <p:sldId id="289" r:id="rId20"/>
    <p:sldId id="270" r:id="rId21"/>
    <p:sldId id="288" r:id="rId22"/>
    <p:sldId id="290" r:id="rId23"/>
    <p:sldId id="296" r:id="rId24"/>
    <p:sldId id="293" r:id="rId25"/>
    <p:sldId id="297" r:id="rId26"/>
    <p:sldId id="278" r:id="rId27"/>
    <p:sldId id="258" r:id="rId28"/>
    <p:sldId id="271" r:id="rId29"/>
    <p:sldId id="279" r:id="rId30"/>
    <p:sldId id="280" r:id="rId31"/>
    <p:sldId id="283" r:id="rId32"/>
    <p:sldId id="284" r:id="rId33"/>
    <p:sldId id="281" r:id="rId34"/>
    <p:sldId id="28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DFE5694-1853-884E-8B79-1D679762941D}">
          <p14:sldIdLst>
            <p14:sldId id="256"/>
            <p14:sldId id="286"/>
            <p14:sldId id="257"/>
            <p14:sldId id="285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6"/>
            <p14:sldId id="268"/>
            <p14:sldId id="294"/>
            <p14:sldId id="295"/>
            <p14:sldId id="291"/>
            <p14:sldId id="292"/>
            <p14:sldId id="289"/>
            <p14:sldId id="270"/>
            <p14:sldId id="288"/>
            <p14:sldId id="290"/>
            <p14:sldId id="296"/>
            <p14:sldId id="293"/>
            <p14:sldId id="297"/>
            <p14:sldId id="278"/>
            <p14:sldId id="258"/>
            <p14:sldId id="271"/>
            <p14:sldId id="279"/>
            <p14:sldId id="280"/>
            <p14:sldId id="283"/>
            <p14:sldId id="284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2"/>
    <p:restoredTop sz="94704"/>
  </p:normalViewPr>
  <p:slideViewPr>
    <p:cSldViewPr snapToGrid="0" snapToObjects="1">
      <p:cViewPr varScale="1">
        <p:scale>
          <a:sx n="189" d="100"/>
          <a:sy n="189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827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4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18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47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46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624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67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937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297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721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046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825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978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2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78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99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9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312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699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132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030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82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392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328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95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34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33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96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3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07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1.tiff"/><Relationship Id="rId5" Type="http://schemas.openxmlformats.org/officeDocument/2006/relationships/image" Target="../media/image3.png"/><Relationship Id="rId10" Type="http://schemas.openxmlformats.org/officeDocument/2006/relationships/image" Target="../media/image10.tiff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1.tiff"/><Relationship Id="rId5" Type="http://schemas.openxmlformats.org/officeDocument/2006/relationships/image" Target="../media/image3.png"/><Relationship Id="rId10" Type="http://schemas.openxmlformats.org/officeDocument/2006/relationships/image" Target="../media/image10.tiff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1981" y="485578"/>
            <a:ext cx="8996491" cy="37017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chemeClr val="lt1"/>
                </a:solidFill>
              </a:rPr>
              <a:t>Red Team Level over 9000!</a:t>
            </a:r>
            <a:br>
              <a:rPr lang="en-US" sz="4000" dirty="0">
                <a:solidFill>
                  <a:schemeClr val="lt1"/>
                </a:solidFill>
              </a:rPr>
            </a:br>
            <a:br>
              <a:rPr lang="en-US" sz="40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Fusing .NET Payloads with Scripting Languages: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Introducing BYOI Payloads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(</a:t>
            </a:r>
            <a:r>
              <a:rPr lang="en-US" sz="3600" dirty="0">
                <a:solidFill>
                  <a:srgbClr val="FF0000"/>
                </a:solidFill>
              </a:rPr>
              <a:t>B</a:t>
            </a:r>
            <a:r>
              <a:rPr lang="en-US" sz="3600" dirty="0">
                <a:solidFill>
                  <a:schemeClr val="lt1"/>
                </a:solidFill>
              </a:rPr>
              <a:t>ring </a:t>
            </a:r>
            <a:r>
              <a:rPr lang="en-US" sz="3600" dirty="0">
                <a:solidFill>
                  <a:srgbClr val="FF0000"/>
                </a:solidFill>
              </a:rPr>
              <a:t>Y</a:t>
            </a:r>
            <a:r>
              <a:rPr lang="en-US" sz="3600" dirty="0">
                <a:solidFill>
                  <a:schemeClr val="lt1"/>
                </a:solidFill>
              </a:rPr>
              <a:t>our </a:t>
            </a:r>
            <a:r>
              <a:rPr lang="en-US" sz="3600" dirty="0">
                <a:solidFill>
                  <a:srgbClr val="FF0000"/>
                </a:solidFill>
              </a:rPr>
              <a:t>O</a:t>
            </a:r>
            <a:r>
              <a:rPr lang="en-US" sz="3600" dirty="0">
                <a:solidFill>
                  <a:schemeClr val="lt1"/>
                </a:solidFill>
              </a:rPr>
              <a:t>wn </a:t>
            </a:r>
            <a:r>
              <a:rPr lang="en-US" sz="3600" dirty="0">
                <a:solidFill>
                  <a:srgbClr val="FF0000"/>
                </a:solidFill>
              </a:rPr>
              <a:t>I</a:t>
            </a:r>
            <a:r>
              <a:rPr lang="en-US" sz="3600" dirty="0">
                <a:solidFill>
                  <a:schemeClr val="lt1"/>
                </a:solidFill>
              </a:rPr>
              <a:t>nterpreter)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081494" y="1887718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</a:rPr>
              <a:t>Assembly.Load</a:t>
            </a:r>
            <a:r>
              <a:rPr lang="en-US" sz="4400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8478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Assembly.Load</a:t>
            </a:r>
            <a:r>
              <a:rPr lang="en-US" sz="4000" dirty="0">
                <a:solidFill>
                  <a:schemeClr val="bg1"/>
                </a:solidFill>
              </a:rPr>
              <a:t>()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0B71F-18E0-0B45-8649-3A73BFBEF6AC}"/>
              </a:ext>
            </a:extLst>
          </p:cNvPr>
          <p:cNvSpPr txBox="1"/>
          <p:nvPr/>
        </p:nvSpPr>
        <p:spPr>
          <a:xfrm>
            <a:off x="401541" y="1200585"/>
            <a:ext cx="4615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Accepts a byte array!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60202-AF6F-7145-95DD-735C85A1EFFF}"/>
              </a:ext>
            </a:extLst>
          </p:cNvPr>
          <p:cNvSpPr txBox="1"/>
          <p:nvPr/>
        </p:nvSpPr>
        <p:spPr>
          <a:xfrm>
            <a:off x="1367790" y="2183411"/>
            <a:ext cx="605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Equivalent of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Reflective DLL/PE injection!!</a:t>
            </a:r>
          </a:p>
        </p:txBody>
      </p:sp>
    </p:spTree>
    <p:extLst>
      <p:ext uri="{BB962C8B-B14F-4D97-AF65-F5344CB8AC3E}">
        <p14:creationId xmlns:p14="http://schemas.microsoft.com/office/powerpoint/2010/main" val="386157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Go deeper!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B3970-6A13-EF4B-9165-1C264446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243" y="2110791"/>
            <a:ext cx="2755513" cy="12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000B5-7772-BE48-AFB4-D9E184F15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171" y="873010"/>
            <a:ext cx="1211693" cy="121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60F68-A6B9-1342-9942-463EB8CA2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67" y="2376678"/>
            <a:ext cx="1043856" cy="1043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C40F7-49FC-664C-8F9A-ACF18CD59BBA}"/>
              </a:ext>
            </a:extLst>
          </p:cNvPr>
          <p:cNvSpPr txBox="1"/>
          <p:nvPr/>
        </p:nvSpPr>
        <p:spPr>
          <a:xfrm>
            <a:off x="2238240" y="3655614"/>
            <a:ext cx="86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B668-0359-FD44-A3DF-CFA969237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540" y="990993"/>
            <a:ext cx="2323987" cy="62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BBEE9-3286-2E4B-8656-69099CAB0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093" y="2249174"/>
            <a:ext cx="882751" cy="882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F0495-3081-864D-A3DB-05739A6DE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4540" y="3858389"/>
            <a:ext cx="2342846" cy="66771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1F6DE2F-D183-1543-A9BE-343B8E7F5139}"/>
              </a:ext>
            </a:extLst>
          </p:cNvPr>
          <p:cNvSpPr/>
          <p:nvPr/>
        </p:nvSpPr>
        <p:spPr>
          <a:xfrm>
            <a:off x="676141" y="2249174"/>
            <a:ext cx="1500389" cy="1305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AA9D-91B9-814D-B4BD-F5A744FCB3EC}"/>
              </a:ext>
            </a:extLst>
          </p:cNvPr>
          <p:cNvSpPr txBox="1"/>
          <p:nvPr/>
        </p:nvSpPr>
        <p:spPr>
          <a:xfrm>
            <a:off x="618186" y="1399522"/>
            <a:ext cx="161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All the defenses are here!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D0797-D210-0E4E-8C57-7E84E46D82C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26335" y="1922742"/>
            <a:ext cx="0" cy="22589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8BEA8A6-5351-1847-876C-4FE87BD2A301}"/>
              </a:ext>
            </a:extLst>
          </p:cNvPr>
          <p:cNvSpPr/>
          <p:nvPr/>
        </p:nvSpPr>
        <p:spPr>
          <a:xfrm>
            <a:off x="2562458" y="1762157"/>
            <a:ext cx="4054890" cy="19499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E224C4-6301-B345-BF67-911D9333F582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1478856"/>
            <a:ext cx="153" cy="1943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1EFFFA-4EBB-E941-8FF6-507C6D5B3804}"/>
              </a:ext>
            </a:extLst>
          </p:cNvPr>
          <p:cNvSpPr txBox="1"/>
          <p:nvPr/>
        </p:nvSpPr>
        <p:spPr>
          <a:xfrm>
            <a:off x="3763850" y="904168"/>
            <a:ext cx="161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No defenses here! (Yet)</a:t>
            </a:r>
          </a:p>
        </p:txBody>
      </p:sp>
    </p:spTree>
    <p:extLst>
      <p:ext uri="{BB962C8B-B14F-4D97-AF65-F5344CB8AC3E}">
        <p14:creationId xmlns:p14="http://schemas.microsoft.com/office/powerpoint/2010/main" val="2874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6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012125" y="129707"/>
            <a:ext cx="69810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Embedding Interpreters/Engines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771A40DF-0203-4F4E-A359-DEAC47B78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55" y="1651042"/>
            <a:ext cx="3357749" cy="33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6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Embedding Interpreters/Engines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12276"/>
            <a:ext cx="739684" cy="7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74059" y="4754379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484" y="4940829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E4F92-2AC0-5143-AE59-3C3CA5908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74" y="1393800"/>
            <a:ext cx="4386111" cy="13476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FEC99-3FE1-1446-BB4A-82DA7D955CC6}"/>
              </a:ext>
            </a:extLst>
          </p:cNvPr>
          <p:cNvSpPr/>
          <p:nvPr/>
        </p:nvSpPr>
        <p:spPr>
          <a:xfrm>
            <a:off x="87567" y="981032"/>
            <a:ext cx="36872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fullmetalcache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PowerLine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2156AC-E984-DE47-B177-F6F369423EBA}"/>
              </a:ext>
            </a:extLst>
          </p:cNvPr>
          <p:cNvSpPr/>
          <p:nvPr/>
        </p:nvSpPr>
        <p:spPr>
          <a:xfrm>
            <a:off x="207179" y="1571223"/>
            <a:ext cx="2736916" cy="392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ABFA4-87E7-1C4B-BDE4-924D2DB71E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2" r="1"/>
          <a:stretch/>
        </p:blipFill>
        <p:spPr>
          <a:xfrm>
            <a:off x="4572000" y="1737187"/>
            <a:ext cx="4623515" cy="2738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84A0EA-C75A-FB45-91FD-3BB3A71D82CE}"/>
              </a:ext>
            </a:extLst>
          </p:cNvPr>
          <p:cNvSpPr/>
          <p:nvPr/>
        </p:nvSpPr>
        <p:spPr>
          <a:xfrm>
            <a:off x="4520485" y="45261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blogs.technet.microsoft.com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stefan_gossner</a:t>
            </a:r>
            <a:r>
              <a:rPr lang="en-US" sz="900" dirty="0">
                <a:solidFill>
                  <a:schemeClr val="bg1"/>
                </a:solidFill>
              </a:rPr>
              <a:t>/2010/05/07/using-</a:t>
            </a:r>
            <a:r>
              <a:rPr lang="en-US" sz="900" dirty="0" err="1">
                <a:solidFill>
                  <a:schemeClr val="bg1"/>
                </a:solidFill>
              </a:rPr>
              <a:t>csharp</a:t>
            </a:r>
            <a:r>
              <a:rPr lang="en-US" sz="900" dirty="0">
                <a:solidFill>
                  <a:schemeClr val="bg1"/>
                </a:solidFill>
              </a:rPr>
              <a:t>-c-code-in-</a:t>
            </a:r>
            <a:r>
              <a:rPr lang="en-US" sz="900" dirty="0" err="1">
                <a:solidFill>
                  <a:schemeClr val="bg1"/>
                </a:solidFill>
              </a:rPr>
              <a:t>powershell</a:t>
            </a:r>
            <a:r>
              <a:rPr lang="en-US" sz="900" dirty="0">
                <a:solidFill>
                  <a:schemeClr val="bg1"/>
                </a:solidFill>
              </a:rPr>
              <a:t>-scripts/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1E8ACC-234C-604C-B9D2-69E2C61DB283}"/>
              </a:ext>
            </a:extLst>
          </p:cNvPr>
          <p:cNvCxnSpPr>
            <a:cxnSpLocks/>
          </p:cNvCxnSpPr>
          <p:nvPr/>
        </p:nvCxnSpPr>
        <p:spPr>
          <a:xfrm flipH="1">
            <a:off x="6883757" y="2413773"/>
            <a:ext cx="499056" cy="315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582FC9-8C29-AD41-9322-EB61092B3D5C}"/>
              </a:ext>
            </a:extLst>
          </p:cNvPr>
          <p:cNvCxnSpPr>
            <a:cxnSpLocks/>
          </p:cNvCxnSpPr>
          <p:nvPr/>
        </p:nvCxnSpPr>
        <p:spPr>
          <a:xfrm flipH="1">
            <a:off x="4859627" y="4028940"/>
            <a:ext cx="399246" cy="28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3E8C80-622A-854B-B061-F33379CBA853}"/>
              </a:ext>
            </a:extLst>
          </p:cNvPr>
          <p:cNvSpPr txBox="1"/>
          <p:nvPr/>
        </p:nvSpPr>
        <p:spPr>
          <a:xfrm>
            <a:off x="6806485" y="2108833"/>
            <a:ext cx="12299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C# Code</a:t>
            </a:r>
          </a:p>
        </p:txBody>
      </p:sp>
    </p:spTree>
    <p:extLst>
      <p:ext uri="{BB962C8B-B14F-4D97-AF65-F5344CB8AC3E}">
        <p14:creationId xmlns:p14="http://schemas.microsoft.com/office/powerpoint/2010/main" val="216886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Common Problems when Embedding Interpreters 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" y="4329952"/>
            <a:ext cx="819214" cy="83766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17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76" y="493378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B1AE4-8329-7B4C-844B-084B03312E2A}"/>
              </a:ext>
            </a:extLst>
          </p:cNvPr>
          <p:cNvSpPr txBox="1"/>
          <p:nvPr/>
        </p:nvSpPr>
        <p:spPr>
          <a:xfrm>
            <a:off x="813049" y="1071094"/>
            <a:ext cx="773974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Embedded language is going to require .NET &gt; v4.0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embedded language is going to need some DLLs to run (.NET assemblies)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required assemblies are (usually) not installed by default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Depending on the “host” language, you’re going to need to resolve the needed DLLs on runtime before you start the actual Interpreter up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4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Loading the Required Assemblies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" y="4366644"/>
            <a:ext cx="782277" cy="80096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17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576" y="493378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BB1AE4-8329-7B4C-844B-084B03312E2A}"/>
              </a:ext>
            </a:extLst>
          </p:cNvPr>
          <p:cNvSpPr txBox="1"/>
          <p:nvPr/>
        </p:nvSpPr>
        <p:spPr>
          <a:xfrm>
            <a:off x="702128" y="1504323"/>
            <a:ext cx="77397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Because of </a:t>
            </a:r>
            <a:r>
              <a:rPr lang="en-US" sz="2000" dirty="0" err="1">
                <a:solidFill>
                  <a:schemeClr val="bg1"/>
                </a:solidFill>
              </a:rPr>
              <a:t>Assembly.Load</a:t>
            </a:r>
            <a:r>
              <a:rPr lang="en-US" sz="2000" dirty="0">
                <a:solidFill>
                  <a:schemeClr val="bg1"/>
                </a:solidFill>
              </a:rPr>
              <a:t>() we can do load them in-memory without touching disk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Passing the raw bytes of the assemblies to </a:t>
            </a:r>
            <a:r>
              <a:rPr lang="en-US" sz="2000" dirty="0" err="1">
                <a:solidFill>
                  <a:schemeClr val="bg1"/>
                </a:solidFill>
              </a:rPr>
              <a:t>Assembly.Load</a:t>
            </a:r>
            <a:r>
              <a:rPr lang="en-US" sz="2000" dirty="0">
                <a:solidFill>
                  <a:schemeClr val="bg1"/>
                </a:solidFill>
              </a:rPr>
              <a:t>() to load them into the current </a:t>
            </a:r>
            <a:r>
              <a:rPr lang="en-US" sz="2000" dirty="0" err="1">
                <a:solidFill>
                  <a:schemeClr val="bg1"/>
                </a:solidFill>
              </a:rPr>
              <a:t>AppDomain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Hooking the </a:t>
            </a:r>
            <a:r>
              <a:rPr lang="en-US" sz="2000" dirty="0" err="1">
                <a:solidFill>
                  <a:schemeClr val="bg1"/>
                </a:solidFill>
              </a:rPr>
              <a:t>AppDomain.Assembly.Resolve</a:t>
            </a:r>
            <a:r>
              <a:rPr lang="en-US" sz="2000" dirty="0">
                <a:solidFill>
                  <a:schemeClr val="bg1"/>
                </a:solidFill>
              </a:rPr>
              <a:t> Event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Module Initializers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7103F-76CA-944A-B7E2-5C460FADBF84}"/>
              </a:ext>
            </a:extLst>
          </p:cNvPr>
          <p:cNvSpPr txBox="1"/>
          <p:nvPr/>
        </p:nvSpPr>
        <p:spPr>
          <a:xfrm>
            <a:off x="326571" y="1090749"/>
            <a:ext cx="8223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Which method you use depends heavily on the language you’re embedding into:</a:t>
            </a:r>
          </a:p>
        </p:txBody>
      </p:sp>
    </p:spTree>
    <p:extLst>
      <p:ext uri="{BB962C8B-B14F-4D97-AF65-F5344CB8AC3E}">
        <p14:creationId xmlns:p14="http://schemas.microsoft.com/office/powerpoint/2010/main" val="180543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bg1"/>
                </a:solidFill>
              </a:rPr>
              <a:t>IronPython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AAB57-ADC8-0C4D-BA12-813629A69D62}"/>
              </a:ext>
            </a:extLst>
          </p:cNvPr>
          <p:cNvSpPr txBox="1"/>
          <p:nvPr/>
        </p:nvSpPr>
        <p:spPr>
          <a:xfrm>
            <a:off x="134375" y="1035423"/>
            <a:ext cx="8935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https://ironpython.net/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https://github.com/IronLanguages/ironpython2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285750" indent="-279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Implementation of Python on top of the .NET framework</a:t>
            </a:r>
          </a:p>
          <a:p>
            <a:pPr marL="285750" indent="-279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The module used to call native methods breaks when the language is embedded </a:t>
            </a:r>
            <a:r>
              <a:rPr lang="en-US" sz="1800" dirty="0">
                <a:solidFill>
                  <a:schemeClr val="bg1"/>
                </a:solidFill>
                <a:sym typeface="Wingdings" pitchFamily="2" charset="2"/>
              </a:rPr>
              <a:t>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17ED2-0710-774D-BD94-B1CFB997D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594" y="2789749"/>
            <a:ext cx="3741227" cy="100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IronPython</a:t>
            </a:r>
            <a:r>
              <a:rPr lang="en-US" sz="3600" dirty="0">
                <a:solidFill>
                  <a:schemeClr val="bg1"/>
                </a:solidFill>
              </a:rPr>
              <a:t> in C#/</a:t>
            </a:r>
            <a:r>
              <a:rPr lang="en-US" sz="3600" dirty="0" err="1">
                <a:solidFill>
                  <a:schemeClr val="bg1"/>
                </a:solidFill>
              </a:rPr>
              <a:t>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09782"/>
            <a:ext cx="732960" cy="76086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06111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36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66F60-76F5-5944-AC75-CDA4C248E768}"/>
              </a:ext>
            </a:extLst>
          </p:cNvPr>
          <p:cNvSpPr txBox="1"/>
          <p:nvPr/>
        </p:nvSpPr>
        <p:spPr>
          <a:xfrm>
            <a:off x="134375" y="1660711"/>
            <a:ext cx="89020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SharpSnek.cs</a:t>
            </a:r>
            <a:r>
              <a:rPr lang="en-US" sz="1600" dirty="0">
                <a:solidFill>
                  <a:schemeClr val="bg1"/>
                </a:solidFill>
              </a:rPr>
              <a:t> &amp; Invoke-Ironpython.ps1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IronPython</a:t>
            </a:r>
            <a:r>
              <a:rPr lang="en-US" sz="1600" dirty="0">
                <a:solidFill>
                  <a:schemeClr val="bg1"/>
                </a:solidFill>
              </a:rPr>
              <a:t> requires 4 .NET assemblies to run: </a:t>
            </a: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IronPython.dll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IronPython.Modules.dll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Microsoft.Scripting.dll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Microsoft.Dynamic.dll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B7FD-1B1A-E846-B6BC-13469022D7C8}"/>
              </a:ext>
            </a:extLst>
          </p:cNvPr>
          <p:cNvSpPr/>
          <p:nvPr/>
        </p:nvSpPr>
        <p:spPr>
          <a:xfrm>
            <a:off x="1896643" y="1003160"/>
            <a:ext cx="496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/byt3bl33d3r/</a:t>
            </a:r>
            <a:r>
              <a:rPr lang="en-US" sz="1800" dirty="0" err="1">
                <a:solidFill>
                  <a:schemeClr val="bg1"/>
                </a:solidFill>
              </a:rPr>
              <a:t>OffensiveDLR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5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Boolang</a:t>
            </a:r>
            <a:r>
              <a:rPr lang="en-US" sz="4000" dirty="0">
                <a:solidFill>
                  <a:schemeClr val="bg1"/>
                </a:solidFill>
              </a:rPr>
              <a:t>… OMFG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4" y="4493623"/>
            <a:ext cx="666738" cy="6498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32310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735" y="49468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62E7C-8FE2-F24A-A332-0CD09E7127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83"/>
          <a:stretch/>
        </p:blipFill>
        <p:spPr>
          <a:xfrm>
            <a:off x="530551" y="2428229"/>
            <a:ext cx="8082898" cy="1863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7BB3BE-8E9B-D648-BD0D-BCC0D25E7DBC}"/>
              </a:ext>
            </a:extLst>
          </p:cNvPr>
          <p:cNvSpPr/>
          <p:nvPr/>
        </p:nvSpPr>
        <p:spPr>
          <a:xfrm>
            <a:off x="265172" y="1041450"/>
            <a:ext cx="8825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https://github.com/boo-lang/boo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Love Child between Python and C#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Syntax heavily inspired by Python</a:t>
            </a:r>
          </a:p>
          <a:p>
            <a:pPr marL="285750" lvl="1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Can call Native Functions!!!! (no calls to </a:t>
            </a:r>
            <a:r>
              <a:rPr lang="en-US" sz="1800" dirty="0" err="1">
                <a:solidFill>
                  <a:schemeClr val="bg1"/>
                </a:solidFill>
              </a:rPr>
              <a:t>csc.exe</a:t>
            </a:r>
            <a:r>
              <a:rPr lang="en-US" sz="1800" dirty="0">
                <a:solidFill>
                  <a:schemeClr val="bg1"/>
                </a:solidFill>
              </a:rPr>
              <a:t>, everything is truly in memory!)</a:t>
            </a:r>
          </a:p>
        </p:txBody>
      </p:sp>
    </p:spTree>
    <p:extLst>
      <p:ext uri="{BB962C8B-B14F-4D97-AF65-F5344CB8AC3E}">
        <p14:creationId xmlns:p14="http://schemas.microsoft.com/office/powerpoint/2010/main" val="98307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Whoami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3D3E-DB8C-C24E-8AB9-598146C0604C}"/>
              </a:ext>
            </a:extLst>
          </p:cNvPr>
          <p:cNvSpPr txBox="1"/>
          <p:nvPr/>
        </p:nvSpPr>
        <p:spPr>
          <a:xfrm>
            <a:off x="126123" y="1008899"/>
            <a:ext cx="8891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Marcello (@byt3bl33d3r)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Work for </a:t>
            </a:r>
            <a:r>
              <a:rPr lang="en-US" sz="2000" dirty="0" err="1">
                <a:solidFill>
                  <a:schemeClr val="bg1"/>
                </a:solidFill>
              </a:rPr>
              <a:t>BlackHills</a:t>
            </a:r>
            <a:r>
              <a:rPr lang="en-US" sz="2000" dirty="0">
                <a:solidFill>
                  <a:schemeClr val="bg1"/>
                </a:solidFill>
              </a:rPr>
              <a:t> InfoSec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 </a:t>
            </a:r>
            <a:r>
              <a:rPr lang="en-US" sz="2000" dirty="0" err="1">
                <a:solidFill>
                  <a:schemeClr val="bg1"/>
                </a:solidFill>
              </a:rPr>
              <a:t>gots</a:t>
            </a:r>
            <a:r>
              <a:rPr lang="en-US" sz="2000" dirty="0">
                <a:solidFill>
                  <a:schemeClr val="bg1"/>
                </a:solidFill>
              </a:rPr>
              <a:t> some sparkly pieces of paper (</a:t>
            </a:r>
            <a:r>
              <a:rPr lang="en-US" sz="2000" dirty="0" err="1">
                <a:solidFill>
                  <a:schemeClr val="bg1"/>
                </a:solidFill>
              </a:rPr>
              <a:t>a.k.a</a:t>
            </a:r>
            <a:r>
              <a:rPr lang="en-US" sz="2000" dirty="0">
                <a:solidFill>
                  <a:schemeClr val="bg1"/>
                </a:solidFill>
              </a:rPr>
              <a:t> Certs)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www.github.com</a:t>
            </a:r>
            <a:r>
              <a:rPr lang="en-US" sz="2000" dirty="0">
                <a:solidFill>
                  <a:schemeClr val="bg1"/>
                </a:solidFill>
              </a:rPr>
              <a:t>/byt3bl33d3r</a:t>
            </a:r>
          </a:p>
          <a:p>
            <a:pPr marL="285750" indent="-2857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Come see me after for some BHIS swag!</a:t>
            </a:r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6C2AD708-4A25-9D48-8401-69A1391CDB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383" y="3255668"/>
            <a:ext cx="1961229" cy="1899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34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Embedding Boo In C#/PowerShell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BC9420-5FBC-CA44-9C08-435E7BD12BE4}"/>
              </a:ext>
            </a:extLst>
          </p:cNvPr>
          <p:cNvSpPr/>
          <p:nvPr/>
        </p:nvSpPr>
        <p:spPr>
          <a:xfrm>
            <a:off x="1896643" y="1003160"/>
            <a:ext cx="496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/byt3bl33d3r/</a:t>
            </a:r>
            <a:r>
              <a:rPr lang="en-US" sz="1800" dirty="0" err="1">
                <a:solidFill>
                  <a:schemeClr val="bg1"/>
                </a:solidFill>
              </a:rPr>
              <a:t>OffensiveDLR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0292F-B5D8-1D4A-8360-904B06DF0978}"/>
              </a:ext>
            </a:extLst>
          </p:cNvPr>
          <p:cNvSpPr txBox="1"/>
          <p:nvPr/>
        </p:nvSpPr>
        <p:spPr>
          <a:xfrm>
            <a:off x="320040" y="1495927"/>
            <a:ext cx="85039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runBoo.cs</a:t>
            </a:r>
            <a:r>
              <a:rPr lang="en-US" sz="1600" dirty="0">
                <a:solidFill>
                  <a:schemeClr val="bg1"/>
                </a:solidFill>
              </a:rPr>
              <a:t> &amp; Invoke-Jumpscare.ps1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Boo requires 3 .NET assemblies to run: </a:t>
            </a: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BooLang.Compiler.dll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173038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BooLang.Parser.dll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PowerShell:</a:t>
            </a:r>
          </a:p>
          <a:p>
            <a:pPr marL="571500" lvl="7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 just call </a:t>
            </a:r>
            <a:r>
              <a:rPr lang="en-US" sz="1600" dirty="0" err="1">
                <a:solidFill>
                  <a:schemeClr val="bg1"/>
                </a:solidFill>
              </a:rPr>
              <a:t>Assembly.Load</a:t>
            </a:r>
            <a:r>
              <a:rPr lang="en-US" sz="1600" dirty="0">
                <a:solidFill>
                  <a:schemeClr val="bg1"/>
                </a:solidFill>
              </a:rPr>
              <a:t>() on the DLLs before initializing the Interpreter</a:t>
            </a:r>
          </a:p>
          <a:p>
            <a:pPr lvl="6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</a:endParaRPr>
          </a:p>
          <a:p>
            <a:pPr marL="285750" lvl="6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C#:</a:t>
            </a:r>
          </a:p>
          <a:p>
            <a:pPr marL="285750" lvl="6" indent="2921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 hook the </a:t>
            </a:r>
            <a:r>
              <a:rPr lang="en-US" sz="1600" dirty="0" err="1">
                <a:solidFill>
                  <a:schemeClr val="bg1"/>
                </a:solidFill>
              </a:rPr>
              <a:t>Assembly.Resolve</a:t>
            </a:r>
            <a:r>
              <a:rPr lang="en-US" sz="1600" dirty="0">
                <a:solidFill>
                  <a:schemeClr val="bg1"/>
                </a:solidFill>
              </a:rPr>
              <a:t> event </a:t>
            </a:r>
          </a:p>
          <a:p>
            <a:pPr marL="285750" lvl="4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6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</a:rPr>
              <a:t>ClearScript</a:t>
            </a:r>
            <a:r>
              <a:rPr lang="en-US" sz="4000" dirty="0">
                <a:solidFill>
                  <a:schemeClr val="bg1"/>
                </a:solidFill>
              </a:rPr>
              <a:t> ??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C16C31-A894-CE49-BD25-49B37F073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86" y="1926994"/>
            <a:ext cx="8448028" cy="1139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16456-3CBD-2D4F-AD26-D582CCE6BF69}"/>
              </a:ext>
            </a:extLst>
          </p:cNvPr>
          <p:cNvSpPr txBox="1"/>
          <p:nvPr/>
        </p:nvSpPr>
        <p:spPr>
          <a:xfrm>
            <a:off x="347986" y="1263218"/>
            <a:ext cx="773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microsoft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ClearScript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microsoft.github.io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ClearScript</a:t>
            </a:r>
            <a:r>
              <a:rPr lang="en-US" dirty="0">
                <a:solidFill>
                  <a:schemeClr val="bg1"/>
                </a:solidFill>
              </a:rPr>
              <a:t>/Tutorial/</a:t>
            </a:r>
            <a:r>
              <a:rPr lang="en-US" dirty="0" err="1">
                <a:solidFill>
                  <a:schemeClr val="bg1"/>
                </a:solidFill>
              </a:rPr>
              <a:t>FAQtorial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0B120-FBF2-1145-9E51-55746569EDB4}"/>
              </a:ext>
            </a:extLst>
          </p:cNvPr>
          <p:cNvSpPr txBox="1"/>
          <p:nvPr/>
        </p:nvSpPr>
        <p:spPr>
          <a:xfrm>
            <a:off x="3130059" y="3334788"/>
            <a:ext cx="3031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an official MS project!</a:t>
            </a:r>
          </a:p>
        </p:txBody>
      </p:sp>
    </p:spTree>
    <p:extLst>
      <p:ext uri="{BB962C8B-B14F-4D97-AF65-F5344CB8AC3E}">
        <p14:creationId xmlns:p14="http://schemas.microsoft.com/office/powerpoint/2010/main" val="2325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ClearScript</a:t>
            </a:r>
            <a:r>
              <a:rPr lang="en-US" sz="3600" dirty="0">
                <a:solidFill>
                  <a:schemeClr val="bg1"/>
                </a:solidFill>
              </a:rPr>
              <a:t> in C#/PowerShell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403386"/>
            <a:ext cx="741114" cy="667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BF78C4-627E-D346-A1E7-217F29A90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3"/>
          <a:stretch/>
        </p:blipFill>
        <p:spPr>
          <a:xfrm>
            <a:off x="1558322" y="953601"/>
            <a:ext cx="5541125" cy="40399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65C913-9E57-734C-BC1B-A7E062DBA10D}"/>
              </a:ext>
            </a:extLst>
          </p:cNvPr>
          <p:cNvCxnSpPr>
            <a:cxnSpLocks/>
          </p:cNvCxnSpPr>
          <p:nvPr/>
        </p:nvCxnSpPr>
        <p:spPr>
          <a:xfrm flipH="1" flipV="1">
            <a:off x="4889772" y="3002188"/>
            <a:ext cx="1322960" cy="12363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4EB999-7949-C742-8D53-0B79E92E8D1B}"/>
              </a:ext>
            </a:extLst>
          </p:cNvPr>
          <p:cNvCxnSpPr>
            <a:cxnSpLocks/>
          </p:cNvCxnSpPr>
          <p:nvPr/>
        </p:nvCxnSpPr>
        <p:spPr>
          <a:xfrm flipH="1" flipV="1">
            <a:off x="5551252" y="3974601"/>
            <a:ext cx="492867" cy="37042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F1261-2320-0648-814F-4AE22AD9240D}"/>
              </a:ext>
            </a:extLst>
          </p:cNvPr>
          <p:cNvCxnSpPr>
            <a:cxnSpLocks/>
          </p:cNvCxnSpPr>
          <p:nvPr/>
        </p:nvCxnSpPr>
        <p:spPr>
          <a:xfrm flipH="1" flipV="1">
            <a:off x="3777651" y="3381214"/>
            <a:ext cx="690587" cy="12722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87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Embedding </a:t>
            </a:r>
            <a:r>
              <a:rPr lang="en-US" sz="3600" dirty="0" err="1">
                <a:solidFill>
                  <a:schemeClr val="bg1"/>
                </a:solidFill>
              </a:rPr>
              <a:t>ClearScript</a:t>
            </a:r>
            <a:r>
              <a:rPr lang="en-US" sz="3600" dirty="0">
                <a:solidFill>
                  <a:schemeClr val="bg1"/>
                </a:solidFill>
              </a:rPr>
              <a:t> in C#/PowerShell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403386"/>
            <a:ext cx="741114" cy="6672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0D1343-DD45-6B48-9329-9F50927A1AFC}"/>
              </a:ext>
            </a:extLst>
          </p:cNvPr>
          <p:cNvSpPr/>
          <p:nvPr/>
        </p:nvSpPr>
        <p:spPr>
          <a:xfrm>
            <a:off x="1896643" y="1003160"/>
            <a:ext cx="4967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/byt3bl33d3r/</a:t>
            </a:r>
            <a:r>
              <a:rPr lang="en-US" sz="1800" dirty="0" err="1">
                <a:solidFill>
                  <a:schemeClr val="bg1"/>
                </a:solidFill>
              </a:rPr>
              <a:t>OffensiveDLR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916E6-EE7B-BC4C-A183-F91A411D7A08}"/>
              </a:ext>
            </a:extLst>
          </p:cNvPr>
          <p:cNvSpPr txBox="1"/>
          <p:nvPr/>
        </p:nvSpPr>
        <p:spPr>
          <a:xfrm>
            <a:off x="262218" y="1828974"/>
            <a:ext cx="80211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Invoke-ClearScript.ps1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only want to run Jscript/VBScript you only need 1 Assembly (</a:t>
            </a:r>
            <a:r>
              <a:rPr lang="en-US" sz="2000" dirty="0" err="1">
                <a:solidFill>
                  <a:schemeClr val="bg1"/>
                </a:solidFill>
              </a:rPr>
              <a:t>ClearScript.dll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want to run the high-performance V8 </a:t>
            </a:r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r>
              <a:rPr lang="en-US" sz="2000" dirty="0">
                <a:solidFill>
                  <a:schemeClr val="bg1"/>
                </a:solidFill>
              </a:rPr>
              <a:t> engine you need 3-4 more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3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.NET Alchemy Recipes (Choose your favorite language!)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397188"/>
            <a:ext cx="679172" cy="67346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0071" y="4687548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96" y="4873998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50049-C959-324D-94A8-532121940FA7}"/>
              </a:ext>
            </a:extLst>
          </p:cNvPr>
          <p:cNvSpPr txBox="1"/>
          <p:nvPr/>
        </p:nvSpPr>
        <p:spPr>
          <a:xfrm>
            <a:off x="410136" y="1333432"/>
            <a:ext cx="8155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https://github.com/xanathar/</a:t>
            </a:r>
            <a:r>
              <a:rPr lang="en-US" sz="1800" dirty="0" err="1">
                <a:solidFill>
                  <a:schemeClr val="bg1"/>
                </a:solidFill>
              </a:rPr>
              <a:t>moonsharp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(Lua)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NLua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NLua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(Lua)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https://github.com/sebastienros/</a:t>
            </a:r>
            <a:r>
              <a:rPr lang="en-US" sz="1800" dirty="0" err="1">
                <a:solidFill>
                  <a:schemeClr val="bg1"/>
                </a:solidFill>
              </a:rPr>
              <a:t>jint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(JavaScript)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https://github.com/RyanLamansky/dotnet-</a:t>
            </a:r>
            <a:r>
              <a:rPr lang="en-US" sz="1800" dirty="0" err="1">
                <a:solidFill>
                  <a:schemeClr val="bg1"/>
                </a:solidFill>
              </a:rPr>
              <a:t>webassembly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WebAssembly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microsoft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ClearScript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(JScript, VBScript &amp; JavaScript)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https://github.com/IronLanguages/ironpython2 </a:t>
            </a:r>
            <a:r>
              <a:rPr lang="en-US" sz="1800" dirty="0">
                <a:solidFill>
                  <a:srgbClr val="FF0000"/>
                </a:solidFill>
              </a:rPr>
              <a:t>(Python 2)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  <a:r>
              <a:rPr lang="en-US" sz="1800" dirty="0" err="1">
                <a:solidFill>
                  <a:schemeClr val="bg1"/>
                </a:solidFill>
              </a:rPr>
              <a:t>IronLanguages</a:t>
            </a:r>
            <a:r>
              <a:rPr lang="en-US" sz="1800" dirty="0">
                <a:solidFill>
                  <a:schemeClr val="bg1"/>
                </a:solidFill>
              </a:rPr>
              <a:t>/ironpython3 </a:t>
            </a:r>
            <a:r>
              <a:rPr lang="en-US" sz="1800" dirty="0">
                <a:solidFill>
                  <a:srgbClr val="FF0000"/>
                </a:solidFill>
              </a:rPr>
              <a:t>(Python 3, still not ready)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https://github.com/IronLanguages/</a:t>
            </a:r>
            <a:r>
              <a:rPr lang="en-US" sz="1800" dirty="0" err="1">
                <a:solidFill>
                  <a:schemeClr val="bg1"/>
                </a:solidFill>
              </a:rPr>
              <a:t>ironruby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(Ruby)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github.com</a:t>
            </a:r>
            <a:r>
              <a:rPr lang="en-US" sz="1800" dirty="0">
                <a:solidFill>
                  <a:schemeClr val="bg1"/>
                </a:solidFill>
              </a:rPr>
              <a:t>/boo-</a:t>
            </a:r>
            <a:r>
              <a:rPr lang="en-US" sz="1800" dirty="0" err="1">
                <a:solidFill>
                  <a:schemeClr val="bg1"/>
                </a:solidFill>
              </a:rPr>
              <a:t>lang</a:t>
            </a:r>
            <a:r>
              <a:rPr lang="en-US" sz="1800" dirty="0">
                <a:solidFill>
                  <a:schemeClr val="bg1"/>
                </a:solidFill>
              </a:rPr>
              <a:t>/boo </a:t>
            </a: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Boolang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969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Bonus Round (Standalone .NET Language Compilers)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002876"/>
            <a:ext cx="1048966" cy="106777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183341" y="4687547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66" y="4873997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472F1-ECD2-CF4A-8F5D-B07E6010A95F}"/>
              </a:ext>
            </a:extLst>
          </p:cNvPr>
          <p:cNvSpPr txBox="1"/>
          <p:nvPr/>
        </p:nvSpPr>
        <p:spPr>
          <a:xfrm>
            <a:off x="289111" y="1136277"/>
            <a:ext cx="80077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of these languages come with standalone compilers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If you use the standalone compilers to compile your scripts, the executable that it generates will run everywhere regardless of the .NET version</a:t>
            </a:r>
          </a:p>
          <a:p>
            <a:pPr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This is probably the easiest way to weaponize scripts quickly *without* embedding them</a:t>
            </a:r>
          </a:p>
        </p:txBody>
      </p:sp>
    </p:spTree>
    <p:extLst>
      <p:ext uri="{BB962C8B-B14F-4D97-AF65-F5344CB8AC3E}">
        <p14:creationId xmlns:p14="http://schemas.microsoft.com/office/powerpoint/2010/main" val="197829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77611" y="1136680"/>
            <a:ext cx="69810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DEMO!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Weaponizing </a:t>
            </a:r>
            <a:r>
              <a:rPr lang="en-US" sz="4400" dirty="0" err="1">
                <a:solidFill>
                  <a:schemeClr val="bg1"/>
                </a:solidFill>
              </a:rPr>
              <a:t>Boolang</a:t>
            </a:r>
            <a:r>
              <a:rPr lang="en-US" sz="4400" dirty="0">
                <a:solidFill>
                  <a:schemeClr val="bg1"/>
                </a:solidFill>
              </a:rPr>
              <a:t> scripts in 2 min or less</a:t>
            </a:r>
          </a:p>
        </p:txBody>
      </p:sp>
    </p:spTree>
    <p:extLst>
      <p:ext uri="{BB962C8B-B14F-4D97-AF65-F5344CB8AC3E}">
        <p14:creationId xmlns:p14="http://schemas.microsoft.com/office/powerpoint/2010/main" val="359359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300AF-0136-C049-A204-BD777E0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775" y="298695"/>
            <a:ext cx="3881892" cy="3881892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A44158-B439-C24C-8B40-3C9F521FE333}"/>
              </a:ext>
            </a:extLst>
          </p:cNvPr>
          <p:cNvSpPr/>
          <p:nvPr/>
        </p:nvSpPr>
        <p:spPr>
          <a:xfrm>
            <a:off x="1780210" y="4385561"/>
            <a:ext cx="5583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/byt3bl33d3r/SILENTTRINITY</a:t>
            </a:r>
          </a:p>
        </p:txBody>
      </p:sp>
    </p:spTree>
    <p:extLst>
      <p:ext uri="{BB962C8B-B14F-4D97-AF65-F5344CB8AC3E}">
        <p14:creationId xmlns:p14="http://schemas.microsoft.com/office/powerpoint/2010/main" val="272782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v0.0.1     v0.1.0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25E54E-8962-9B48-9BB2-7955D447010A}"/>
              </a:ext>
            </a:extLst>
          </p:cNvPr>
          <p:cNvCxnSpPr>
            <a:cxnSpLocks/>
          </p:cNvCxnSpPr>
          <p:nvPr/>
        </p:nvCxnSpPr>
        <p:spPr>
          <a:xfrm>
            <a:off x="1571223" y="482958"/>
            <a:ext cx="50227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9BF2D6-8095-FC40-995F-8B2899372C50}"/>
              </a:ext>
            </a:extLst>
          </p:cNvPr>
          <p:cNvSpPr txBox="1"/>
          <p:nvPr/>
        </p:nvSpPr>
        <p:spPr>
          <a:xfrm>
            <a:off x="309093" y="1184069"/>
            <a:ext cx="84852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From </a:t>
            </a:r>
            <a:r>
              <a:rPr lang="en-US" sz="2000" dirty="0" err="1">
                <a:solidFill>
                  <a:schemeClr val="bg1"/>
                </a:solidFill>
              </a:rPr>
              <a:t>Beerware</a:t>
            </a:r>
            <a:r>
              <a:rPr lang="en-US" sz="2000" dirty="0">
                <a:solidFill>
                  <a:schemeClr val="bg1"/>
                </a:solidFill>
              </a:rPr>
              <a:t> to Alpha!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Encrypted C2 </a:t>
            </a:r>
            <a:r>
              <a:rPr lang="en-US" sz="2000" dirty="0" err="1">
                <a:solidFill>
                  <a:schemeClr val="bg1"/>
                </a:solidFill>
              </a:rPr>
              <a:t>comms</a:t>
            </a:r>
            <a:r>
              <a:rPr lang="en-US" sz="2000" dirty="0">
                <a:solidFill>
                  <a:schemeClr val="bg1"/>
                </a:solidFill>
              </a:rPr>
              <a:t> &amp; staging!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Boolang</a:t>
            </a:r>
            <a:r>
              <a:rPr lang="en-US" sz="2000" dirty="0">
                <a:solidFill>
                  <a:schemeClr val="bg1"/>
                </a:solidFill>
              </a:rPr>
              <a:t> Support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CLI Tab completes all the things!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Customize the check-in interval of the sessions using the sleep command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There’s now a help menu option</a:t>
            </a:r>
          </a:p>
        </p:txBody>
      </p:sp>
    </p:spTree>
    <p:extLst>
      <p:ext uri="{BB962C8B-B14F-4D97-AF65-F5344CB8AC3E}">
        <p14:creationId xmlns:p14="http://schemas.microsoft.com/office/powerpoint/2010/main" val="608714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97782" y="1802309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14359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Agenda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31" y="4443502"/>
            <a:ext cx="640776" cy="62714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73207" y="4771473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000" y="4963023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14ADC-0261-524E-B6B1-98295CD68971}"/>
              </a:ext>
            </a:extLst>
          </p:cNvPr>
          <p:cNvSpPr txBox="1"/>
          <p:nvPr/>
        </p:nvSpPr>
        <p:spPr>
          <a:xfrm>
            <a:off x="659958" y="1264257"/>
            <a:ext cx="81500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Motivation</a:t>
            </a:r>
          </a:p>
          <a:p>
            <a:pPr marL="514350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Key .NET Framework Concepts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Embedding Interpreters/Engines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BYOI Payload Examples &amp; Demos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Weaponizing BYOI payloads in under 2 min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SILENTTRINITY</a:t>
            </a:r>
          </a:p>
          <a:p>
            <a:pPr marL="514350" lvl="4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Detection</a:t>
            </a:r>
          </a:p>
          <a:p>
            <a:pPr marL="514350" lvl="8" indent="-5143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90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Detection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71" y="4477870"/>
            <a:ext cx="609948" cy="6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19419" y="4715323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998" y="4887309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BF2D6-8095-FC40-995F-8B2899372C50}"/>
              </a:ext>
            </a:extLst>
          </p:cNvPr>
          <p:cNvSpPr txBox="1"/>
          <p:nvPr/>
        </p:nvSpPr>
        <p:spPr>
          <a:xfrm>
            <a:off x="309092" y="1184069"/>
            <a:ext cx="87254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.NET 4.8 has AMSI integration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CollectDotNetEvents.ps1 by @</a:t>
            </a:r>
            <a:r>
              <a:rPr lang="en-US" sz="2000" dirty="0" err="1">
                <a:solidFill>
                  <a:schemeClr val="bg1"/>
                </a:solidFill>
              </a:rPr>
              <a:t>mattifestation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(https://</a:t>
            </a:r>
            <a:r>
              <a:rPr lang="en-US" sz="1600" dirty="0" err="1">
                <a:solidFill>
                  <a:schemeClr val="bg1"/>
                </a:solidFill>
              </a:rPr>
              <a:t>gist.github.com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mattifestation</a:t>
            </a:r>
            <a:r>
              <a:rPr lang="en-US" sz="1600" dirty="0">
                <a:solidFill>
                  <a:schemeClr val="bg1"/>
                </a:solidFill>
              </a:rPr>
              <a:t>/444323cb669e4747373833c5529b29fb)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krabsETW</a:t>
            </a:r>
            <a:r>
              <a:rPr lang="en-US" sz="2000" dirty="0">
                <a:solidFill>
                  <a:schemeClr val="bg1"/>
                </a:solidFill>
              </a:rPr>
              <a:t> (https://github.com/Microsoft/</a:t>
            </a:r>
            <a:r>
              <a:rPr lang="en-US" sz="2000" dirty="0" err="1">
                <a:solidFill>
                  <a:schemeClr val="bg1"/>
                </a:solidFill>
              </a:rPr>
              <a:t>krabsetw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SilkETW</a:t>
            </a:r>
            <a:r>
              <a:rPr lang="en-US" sz="2000" dirty="0">
                <a:solidFill>
                  <a:schemeClr val="bg1"/>
                </a:solidFill>
              </a:rPr>
              <a:t> (https://github.com/fireeye/SilkETW)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ModuleMonitor</a:t>
            </a:r>
            <a:r>
              <a:rPr lang="en-US" sz="2000" dirty="0">
                <a:solidFill>
                  <a:schemeClr val="bg1"/>
                </a:solidFill>
              </a:rPr>
              <a:t> (https://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TheWover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ModuleMonitor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Luke </a:t>
            </a:r>
            <a:r>
              <a:rPr lang="en-US" sz="1800" dirty="0" err="1">
                <a:solidFill>
                  <a:schemeClr val="bg1"/>
                </a:solidFill>
              </a:rPr>
              <a:t>Jenning</a:t>
            </a:r>
            <a:r>
              <a:rPr lang="en-US" sz="1800" dirty="0">
                <a:solidFill>
                  <a:schemeClr val="bg1"/>
                </a:solidFill>
              </a:rPr>
              <a:t> at </a:t>
            </a:r>
            <a:r>
              <a:rPr lang="en-US" sz="1800" dirty="0" err="1">
                <a:solidFill>
                  <a:schemeClr val="bg1"/>
                </a:solidFill>
              </a:rPr>
              <a:t>BlueHat</a:t>
            </a:r>
            <a:r>
              <a:rPr lang="en-US" sz="1800" dirty="0">
                <a:solidFill>
                  <a:schemeClr val="bg1"/>
                </a:solidFill>
              </a:rPr>
              <a:t> v18 || Memory Resident Implants Code injection is alive and well 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www.countercept.com</a:t>
            </a:r>
            <a:r>
              <a:rPr lang="en-US" sz="2000" dirty="0">
                <a:solidFill>
                  <a:schemeClr val="bg1"/>
                </a:solidFill>
              </a:rPr>
              <a:t>/blog/hunting-for-</a:t>
            </a:r>
            <a:r>
              <a:rPr lang="en-US" sz="2000" dirty="0" err="1">
                <a:solidFill>
                  <a:schemeClr val="bg1"/>
                </a:solidFill>
              </a:rPr>
              <a:t>silenttrinity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DDD94-FF70-2E49-B559-199AA2EFA789}"/>
              </a:ext>
            </a:extLst>
          </p:cNvPr>
          <p:cNvSpPr txBox="1"/>
          <p:nvPr/>
        </p:nvSpPr>
        <p:spPr>
          <a:xfrm>
            <a:off x="6639061" y="1123106"/>
            <a:ext cx="2292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Thank you Ryan Cobb!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@cobbr_io</a:t>
            </a:r>
          </a:p>
        </p:txBody>
      </p:sp>
    </p:spTree>
    <p:extLst>
      <p:ext uri="{BB962C8B-B14F-4D97-AF65-F5344CB8AC3E}">
        <p14:creationId xmlns:p14="http://schemas.microsoft.com/office/powerpoint/2010/main" val="265460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Detection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81EA3F-9B83-224A-B78B-7FBC511B53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3"/>
          <a:stretch/>
        </p:blipFill>
        <p:spPr>
          <a:xfrm>
            <a:off x="1853042" y="1074948"/>
            <a:ext cx="8771122" cy="4693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16CECF-2B86-B24D-A5EB-5ACE6C10701D}"/>
              </a:ext>
            </a:extLst>
          </p:cNvPr>
          <p:cNvSpPr/>
          <p:nvPr/>
        </p:nvSpPr>
        <p:spPr>
          <a:xfrm>
            <a:off x="2231264" y="1709797"/>
            <a:ext cx="3416501" cy="8182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402711-39C4-E241-AFA1-3C34F6F3CC24}"/>
              </a:ext>
            </a:extLst>
          </p:cNvPr>
          <p:cNvCxnSpPr/>
          <p:nvPr/>
        </p:nvCxnSpPr>
        <p:spPr>
          <a:xfrm flipH="1">
            <a:off x="5794167" y="2118921"/>
            <a:ext cx="463639" cy="6861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BEFAB5-A190-F648-95F4-C94360B17771}"/>
              </a:ext>
            </a:extLst>
          </p:cNvPr>
          <p:cNvSpPr txBox="1"/>
          <p:nvPr/>
        </p:nvSpPr>
        <p:spPr>
          <a:xfrm>
            <a:off x="6257806" y="1697049"/>
            <a:ext cx="163240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No image backing</a:t>
            </a:r>
          </a:p>
        </p:txBody>
      </p:sp>
    </p:spTree>
    <p:extLst>
      <p:ext uri="{BB962C8B-B14F-4D97-AF65-F5344CB8AC3E}">
        <p14:creationId xmlns:p14="http://schemas.microsoft.com/office/powerpoint/2010/main" val="1452963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Coming Soon! (v0.2.0)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4242546"/>
            <a:ext cx="780025" cy="82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14400" y="4666099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825" y="4852549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C16A38-0CB4-7B4B-9DCC-34504E2EA2BB}"/>
              </a:ext>
            </a:extLst>
          </p:cNvPr>
          <p:cNvSpPr txBox="1"/>
          <p:nvPr/>
        </p:nvSpPr>
        <p:spPr>
          <a:xfrm>
            <a:off x="582029" y="1032870"/>
            <a:ext cx="816008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Complete rewrite to have a </a:t>
            </a:r>
            <a:r>
              <a:rPr lang="en-US" sz="2400" dirty="0" err="1">
                <a:solidFill>
                  <a:schemeClr val="bg1"/>
                </a:solidFill>
              </a:rPr>
              <a:t>teamserver</a:t>
            </a:r>
            <a:r>
              <a:rPr lang="en-US" sz="2400" dirty="0">
                <a:solidFill>
                  <a:schemeClr val="bg1"/>
                </a:solidFill>
              </a:rPr>
              <a:t> architecture (ala </a:t>
            </a:r>
            <a:r>
              <a:rPr lang="en-US" sz="2400" dirty="0" err="1">
                <a:solidFill>
                  <a:schemeClr val="bg1"/>
                </a:solidFill>
              </a:rPr>
              <a:t>CStrike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lot more </a:t>
            </a:r>
            <a:r>
              <a:rPr lang="en-US" sz="2400" dirty="0" err="1">
                <a:solidFill>
                  <a:schemeClr val="bg1"/>
                </a:solidFill>
              </a:rPr>
              <a:t>comms</a:t>
            </a:r>
            <a:r>
              <a:rPr lang="en-US" sz="2400" dirty="0">
                <a:solidFill>
                  <a:schemeClr val="bg1"/>
                </a:solidFill>
              </a:rPr>
              <a:t> (already have </a:t>
            </a:r>
            <a:r>
              <a:rPr lang="en-US" sz="2400" dirty="0" err="1">
                <a:solidFill>
                  <a:schemeClr val="bg1"/>
                </a:solidFill>
              </a:rPr>
              <a:t>DoH</a:t>
            </a:r>
            <a:r>
              <a:rPr lang="en-US" sz="2400" dirty="0">
                <a:solidFill>
                  <a:schemeClr val="bg1"/>
                </a:solidFill>
              </a:rPr>
              <a:t> &amp; WMI somewhat working)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Long Term Goal: </a:t>
            </a:r>
            <a:r>
              <a:rPr lang="en-US" sz="2400" dirty="0" err="1">
                <a:solidFill>
                  <a:schemeClr val="bg1"/>
                </a:solidFill>
              </a:rPr>
              <a:t>CrackMapExec</a:t>
            </a:r>
            <a:r>
              <a:rPr lang="en-US" sz="2400" dirty="0">
                <a:solidFill>
                  <a:schemeClr val="bg1"/>
                </a:solidFill>
              </a:rPr>
              <a:t>,  Red Baron Integration, external c2 tool compatibility (Empire, Metasploit etc...), support for </a:t>
            </a:r>
            <a:r>
              <a:rPr lang="en-US" sz="2400" dirty="0" err="1">
                <a:solidFill>
                  <a:schemeClr val="bg1"/>
                </a:solidFill>
              </a:rPr>
              <a:t>moar</a:t>
            </a:r>
            <a:r>
              <a:rPr lang="en-US" sz="2400" dirty="0">
                <a:solidFill>
                  <a:schemeClr val="bg1"/>
                </a:solidFill>
              </a:rPr>
              <a:t> languages 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lvl="1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1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997782" y="1802309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80566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4" y="4222336"/>
            <a:ext cx="805250" cy="9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57644" y="47604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</a:t>
            </a:r>
            <a:r>
              <a:rPr lang="en" sz="600" dirty="0" err="1">
                <a:solidFill>
                  <a:schemeClr val="lt1"/>
                </a:solidFill>
              </a:rPr>
              <a:t>Hils</a:t>
            </a:r>
            <a:r>
              <a:rPr lang="en" sz="600" dirty="0">
                <a:solidFill>
                  <a:schemeClr val="lt1"/>
                </a:solidFill>
              </a:rPr>
              <a:t>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193" y="49519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3DCDA7-2E1C-BC4A-A815-8139CA4ADDC1}"/>
              </a:ext>
            </a:extLst>
          </p:cNvPr>
          <p:cNvSpPr txBox="1"/>
          <p:nvPr/>
        </p:nvSpPr>
        <p:spPr>
          <a:xfrm>
            <a:off x="508715" y="473414"/>
            <a:ext cx="6471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Marcello (@byt3bl33d3r)</a:t>
            </a:r>
          </a:p>
          <a:p>
            <a:r>
              <a:rPr lang="en-US" sz="2400" dirty="0">
                <a:solidFill>
                  <a:schemeClr val="bg1"/>
                </a:solidFill>
              </a:rPr>
              <a:t>https://github.com/byt3bl33d3r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BHinfoSecurity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www.blackhillsinfosec.com</a:t>
            </a:r>
            <a:r>
              <a:rPr lang="en-US" sz="2400" dirty="0">
                <a:solidFill>
                  <a:schemeClr val="bg1"/>
                </a:solidFill>
              </a:rPr>
              <a:t>/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711CC-C749-444C-AC5E-52F5C648FAD0}"/>
              </a:ext>
            </a:extLst>
          </p:cNvPr>
          <p:cNvSpPr/>
          <p:nvPr/>
        </p:nvSpPr>
        <p:spPr>
          <a:xfrm>
            <a:off x="1803970" y="2663441"/>
            <a:ext cx="5583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SILETTRINITY code is here: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/byt3bl33d3r/SILENTTRINITY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27AC1-151A-E34C-A234-7F2151F1F857}"/>
              </a:ext>
            </a:extLst>
          </p:cNvPr>
          <p:cNvSpPr/>
          <p:nvPr/>
        </p:nvSpPr>
        <p:spPr>
          <a:xfrm>
            <a:off x="1954652" y="3555448"/>
            <a:ext cx="5282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Embedded Payload Code: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https://</a:t>
            </a:r>
            <a:r>
              <a:rPr lang="en-US" sz="2000" dirty="0" err="1">
                <a:solidFill>
                  <a:schemeClr val="bg1"/>
                </a:solidFill>
              </a:rPr>
              <a:t>github.com</a:t>
            </a:r>
            <a:r>
              <a:rPr lang="en-US" sz="2000" dirty="0">
                <a:solidFill>
                  <a:schemeClr val="bg1"/>
                </a:solidFill>
              </a:rPr>
              <a:t>/byt3bl33d3r/</a:t>
            </a:r>
            <a:r>
              <a:rPr lang="en-US" sz="2000" dirty="0" err="1">
                <a:solidFill>
                  <a:schemeClr val="bg1"/>
                </a:solidFill>
              </a:rPr>
              <a:t>OffensiveDLR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1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Motivation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7107DD-91DF-B042-BD8F-87B551E1CF12}"/>
              </a:ext>
            </a:extLst>
          </p:cNvPr>
          <p:cNvSpPr txBox="1"/>
          <p:nvPr/>
        </p:nvSpPr>
        <p:spPr>
          <a:xfrm>
            <a:off x="693683" y="1279928"/>
            <a:ext cx="7617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Offensive PowerShell tradecraft == Zombie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C# tooling migration has operational disadvantages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 really like scripting languages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 like developing ”weird” tools &amp; tradecraft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I’m lazy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See n 5</a:t>
            </a:r>
          </a:p>
        </p:txBody>
      </p:sp>
    </p:spTree>
    <p:extLst>
      <p:ext uri="{BB962C8B-B14F-4D97-AF65-F5344CB8AC3E}">
        <p14:creationId xmlns:p14="http://schemas.microsoft.com/office/powerpoint/2010/main" val="417563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431400" y="1863864"/>
            <a:ext cx="6981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666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E380E-B468-6246-8828-E50B4AEC8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862" y="1789762"/>
            <a:ext cx="1839128" cy="1839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4252D0-816D-444B-BE97-7DE7544FC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0041" y="1172662"/>
            <a:ext cx="917475" cy="917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D12EA-5684-FB4E-90CB-B84BAD69F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1229" y="3275511"/>
            <a:ext cx="1115097" cy="1115097"/>
          </a:xfrm>
          <a:prstGeom prst="rect">
            <a:avLst/>
          </a:prstGeo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C46914E-D4E7-9F45-ABF3-FCECB175739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164990" y="1631400"/>
            <a:ext cx="1826241" cy="1077926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2E3119E-0135-2847-B128-897C82BF258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164990" y="2709326"/>
            <a:ext cx="1826241" cy="1217683"/>
          </a:xfrm>
          <a:prstGeom prst="bent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16C923-FCAF-E246-B577-744288D98F8F}"/>
              </a:ext>
            </a:extLst>
          </p:cNvPr>
          <p:cNvSpPr txBox="1"/>
          <p:nvPr/>
        </p:nvSpPr>
        <p:spPr>
          <a:xfrm>
            <a:off x="5661329" y="2321404"/>
            <a:ext cx="3069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Both .NET assemblies ! </a:t>
            </a:r>
          </a:p>
        </p:txBody>
      </p:sp>
    </p:spTree>
    <p:extLst>
      <p:ext uri="{BB962C8B-B14F-4D97-AF65-F5344CB8AC3E}">
        <p14:creationId xmlns:p14="http://schemas.microsoft.com/office/powerpoint/2010/main" val="109464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WTH is a .NET Assembly?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20B71F-18E0-0B45-8649-3A73BFBEF6AC}"/>
              </a:ext>
            </a:extLst>
          </p:cNvPr>
          <p:cNvSpPr txBox="1"/>
          <p:nvPr/>
        </p:nvSpPr>
        <p:spPr>
          <a:xfrm>
            <a:off x="516836" y="2248584"/>
            <a:ext cx="834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.NET assemblies != Native EXEs/DLLs</a:t>
            </a:r>
          </a:p>
        </p:txBody>
      </p:sp>
    </p:spTree>
    <p:extLst>
      <p:ext uri="{BB962C8B-B14F-4D97-AF65-F5344CB8AC3E}">
        <p14:creationId xmlns:p14="http://schemas.microsoft.com/office/powerpoint/2010/main" val="208181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75" y="3749700"/>
            <a:ext cx="1320948" cy="13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431400" y="4526100"/>
            <a:ext cx="2021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© Black Hills Information Security </a:t>
            </a:r>
            <a:endParaRPr sz="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     @BHInfoSecurity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825" y="4712550"/>
            <a:ext cx="107624" cy="1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7043E6-1715-B248-8ACA-5AA0ED8D4980}"/>
              </a:ext>
            </a:extLst>
          </p:cNvPr>
          <p:cNvSpPr txBox="1"/>
          <p:nvPr/>
        </p:nvSpPr>
        <p:spPr>
          <a:xfrm>
            <a:off x="1081494" y="1887718"/>
            <a:ext cx="6981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.NET Languages</a:t>
            </a:r>
          </a:p>
        </p:txBody>
      </p:sp>
    </p:spTree>
    <p:extLst>
      <p:ext uri="{BB962C8B-B14F-4D97-AF65-F5344CB8AC3E}">
        <p14:creationId xmlns:p14="http://schemas.microsoft.com/office/powerpoint/2010/main" val="789041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0"/>
            <a:ext cx="9144000" cy="855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.NET Languages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2" y="4189975"/>
            <a:ext cx="958544" cy="10347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11445" y="4760400"/>
            <a:ext cx="1320952" cy="33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© Black Hills Information Security </a:t>
            </a:r>
            <a:endParaRPr sz="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lt1"/>
                </a:solidFill>
              </a:rPr>
              <a:t>     @</a:t>
            </a:r>
            <a:r>
              <a:rPr lang="en" sz="600" dirty="0" err="1">
                <a:solidFill>
                  <a:schemeClr val="lt1"/>
                </a:solidFill>
              </a:rPr>
              <a:t>BHInfoSecurity</a:t>
            </a:r>
            <a:endParaRPr sz="600" dirty="0">
              <a:solidFill>
                <a:schemeClr val="lt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951" y="4942334"/>
            <a:ext cx="107624" cy="1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B3970-6A13-EF4B-9165-1C264446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243" y="2110791"/>
            <a:ext cx="2755513" cy="1271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000B5-7772-BE48-AFB4-D9E184F15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326" y="939226"/>
            <a:ext cx="1211693" cy="121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60F68-A6B9-1342-9942-463EB8CA2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67" y="2376678"/>
            <a:ext cx="1043856" cy="1043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C40F7-49FC-664C-8F9A-ACF18CD59BBA}"/>
              </a:ext>
            </a:extLst>
          </p:cNvPr>
          <p:cNvSpPr txBox="1"/>
          <p:nvPr/>
        </p:nvSpPr>
        <p:spPr>
          <a:xfrm>
            <a:off x="1880395" y="3661559"/>
            <a:ext cx="867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F#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FB668-0359-FD44-A3DF-CFA969237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4540" y="990993"/>
            <a:ext cx="2323987" cy="62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7BBEE9-3286-2E4B-8656-69099CAB07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093" y="2249174"/>
            <a:ext cx="882751" cy="882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7F0495-3081-864D-A3DB-05739A6DE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4540" y="3858389"/>
            <a:ext cx="2342846" cy="6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5332</TotalTime>
  <Words>1308</Words>
  <Application>Microsoft Macintosh PowerPoint</Application>
  <PresentationFormat>On-screen Show (16:9)</PresentationFormat>
  <Paragraphs>219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Wingdings</vt:lpstr>
      <vt:lpstr>Simple Light</vt:lpstr>
      <vt:lpstr>Red Team Level over 9000!  Fusing .NET Payloads with Scripting Languages: Introducing BYOI Payloads (Bring Your Own Interpreter)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Livin’ That BYOI Life (Bring Your Own Interpreter)  A (somewhat?) New Red Team Technique</dc:title>
  <cp:lastModifiedBy>mr t</cp:lastModifiedBy>
  <cp:revision>77</cp:revision>
  <dcterms:modified xsi:type="dcterms:W3CDTF">2019-05-17T15:37:41Z</dcterms:modified>
</cp:coreProperties>
</file>